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906000" cy="6858000" type="A4"/>
  <p:notesSz cx="6797675" cy="9926638"/>
  <p:embeddedFontLst>
    <p:embeddedFont>
      <p:font typeface="맑은 고딕" panose="020B0503020000020004" pitchFamily="50" charset="-127"/>
      <p:regular r:id="rId11"/>
      <p:bold r:id="rId12"/>
    </p:embeddedFont>
    <p:embeddedFont>
      <p:font typeface="나눔바른고딕" panose="020B0600000101010101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원섭" initials="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666" y="90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80" y="-96"/>
      </p:cViewPr>
      <p:guideLst>
        <p:guide orient="horz" pos="3125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47C66A2-CBE6-4679-B7AC-47C0845CFABF}" type="datetime1">
              <a:rPr lang="ko-KR" altLang="en-US"/>
              <a:pPr lvl="0">
                <a:defRPr/>
              </a:pPr>
              <a:t>2025-02-25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9674D9C8-360D-45ED-B074-11892A5AA561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81831776-B9ED-4482-9EFF-A51611771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/>
          <a:stretch/>
        </p:blipFill>
        <p:spPr>
          <a:xfrm>
            <a:off x="446532" y="0"/>
            <a:ext cx="9012936" cy="73530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1B02C46-A25E-4A11-8D66-7A9E29C156ED}"/>
              </a:ext>
            </a:extLst>
          </p:cNvPr>
          <p:cNvGrpSpPr/>
          <p:nvPr userDrawn="1"/>
        </p:nvGrpSpPr>
        <p:grpSpPr>
          <a:xfrm>
            <a:off x="1195255" y="330769"/>
            <a:ext cx="45719" cy="238925"/>
            <a:chOff x="563532" y="1218400"/>
            <a:chExt cx="291094" cy="582188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478F6C0-87CF-4A09-AA57-F37F98CE1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32" y="1218400"/>
              <a:ext cx="291094" cy="291094"/>
            </a:xfrm>
            <a:prstGeom prst="rect">
              <a:avLst/>
            </a:prstGeom>
            <a:solidFill>
              <a:srgbClr val="009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>
                <a:solidFill>
                  <a:srgbClr val="0070C0"/>
                </a:solidFill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5E121D9-ADBF-423F-9ABB-BA3B71DF1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32" y="1509494"/>
              <a:ext cx="291094" cy="291094"/>
            </a:xfrm>
            <a:prstGeom prst="rect">
              <a:avLst/>
            </a:prstGeom>
            <a:solidFill>
              <a:srgbClr val="003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/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1C6F36D-10F2-44C7-875A-0C7AB79FBB80}"/>
              </a:ext>
            </a:extLst>
          </p:cNvPr>
          <p:cNvSpPr/>
          <p:nvPr userDrawn="1"/>
        </p:nvSpPr>
        <p:spPr>
          <a:xfrm>
            <a:off x="446532" y="0"/>
            <a:ext cx="9007031" cy="72000"/>
          </a:xfrm>
          <a:prstGeom prst="rect">
            <a:avLst/>
          </a:prstGeom>
          <a:solidFill>
            <a:srgbClr val="0099E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4020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5" userDrawn="1">
          <p15:clr>
            <a:srgbClr val="FBAE40"/>
          </p15:clr>
        </p15:guide>
        <p15:guide id="2" pos="5955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  <p15:guide id="4" orient="horz" pos="6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37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0371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2878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00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FABBCB6-0FE5-4D7E-99B4-743791ADE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990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18BC3351-1C83-47D2-BE93-81F80FA73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4" b="64877"/>
          <a:stretch/>
        </p:blipFill>
        <p:spPr>
          <a:xfrm rot="16200000" flipH="1" flipV="1">
            <a:off x="7068877" y="4020877"/>
            <a:ext cx="3022069" cy="26521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682D831-8BA1-4FA4-90C2-9CBCFD27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4" b="54461"/>
          <a:stretch/>
        </p:blipFill>
        <p:spPr>
          <a:xfrm>
            <a:off x="1524" y="0"/>
            <a:ext cx="5113684" cy="37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8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E884CC93-782C-48D8-A139-D98300B1F21B}"/>
              </a:ext>
            </a:extLst>
          </p:cNvPr>
          <p:cNvGrpSpPr/>
          <p:nvPr userDrawn="1"/>
        </p:nvGrpSpPr>
        <p:grpSpPr>
          <a:xfrm>
            <a:off x="1" y="0"/>
            <a:ext cx="9904475" cy="6858001"/>
            <a:chOff x="1" y="0"/>
            <a:chExt cx="9904475" cy="685800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D70A13-0B07-4A8B-B3AA-A2CF3B8A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9902952" cy="6858000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BE3A58C-C1BB-48AB-B4E0-509A730EA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61"/>
            <a:stretch/>
          </p:blipFill>
          <p:spPr>
            <a:xfrm>
              <a:off x="1" y="5285121"/>
              <a:ext cx="5495924" cy="1572880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8E1F916-2A55-42CB-B2C2-634999EF6783}"/>
              </a:ext>
            </a:extLst>
          </p:cNvPr>
          <p:cNvGrpSpPr/>
          <p:nvPr userDrawn="1"/>
        </p:nvGrpSpPr>
        <p:grpSpPr>
          <a:xfrm>
            <a:off x="0" y="2533310"/>
            <a:ext cx="1411289" cy="213568"/>
            <a:chOff x="-452438" y="2715278"/>
            <a:chExt cx="1411289" cy="159687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2A06D65-A45E-4363-98E3-C2BC29B18EE6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-452438" y="2715278"/>
              <a:ext cx="1411288" cy="159687"/>
            </a:xfrm>
            <a:prstGeom prst="rect">
              <a:avLst/>
            </a:prstGeom>
            <a:solidFill>
              <a:srgbClr val="003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9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CHAPTER    </a:t>
              </a:r>
              <a:endParaRPr lang="ko-KR" altLang="en-US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0754825-6591-4BE8-992A-5D1FDABD2799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893763" y="2715278"/>
              <a:ext cx="65088" cy="159687"/>
            </a:xfrm>
            <a:prstGeom prst="rect">
              <a:avLst/>
            </a:prstGeom>
            <a:solidFill>
              <a:srgbClr val="009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4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엔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8754AE4-6525-4CCE-AAD6-6A72F787B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990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629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01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88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10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AE6AD-73F0-427A-8F02-D1B1A28BA2BD}" type="datetimeFigureOut">
              <a:rPr lang="ko-KR" altLang="en-US" smtClean="0"/>
              <a:t>2025-02-25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83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7" r:id="rId2"/>
    <p:sldLayoutId id="2147483696" r:id="rId3"/>
    <p:sldLayoutId id="2147483687" r:id="rId4"/>
    <p:sldLayoutId id="2147483698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7"/>
          <p:cNvSpPr txBox="1"/>
          <p:nvPr/>
        </p:nvSpPr>
        <p:spPr>
          <a:xfrm>
            <a:off x="1614616" y="2712981"/>
            <a:ext cx="6689125" cy="904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4000" b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신청과제명을 입력해주세요</a:t>
            </a:r>
          </a:p>
          <a:p>
            <a:pPr algn="ctr">
              <a:defRPr/>
            </a:pPr>
            <a:r>
              <a:rPr lang="en-US" altLang="ko-KR" sz="1400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(</a:t>
            </a:r>
            <a:r>
              <a:rPr lang="ko-KR" altLang="en-US" sz="1400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사업관리시스템에 입력한 신청과제명과 동일하게 작성 필수</a:t>
            </a:r>
            <a:r>
              <a:rPr lang="en-US" altLang="ko-KR" sz="1400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)</a:t>
            </a:r>
            <a:endParaRPr lang="ko-KR" altLang="en-US" sz="1400" b="1" i="1" dirty="0">
              <a:ln w="9525"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73679" y="1702278"/>
            <a:ext cx="6515874" cy="69680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2025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년 </a:t>
            </a:r>
            <a:r>
              <a:rPr lang="ko-KR" altLang="en-US" sz="2000" b="1" dirty="0">
                <a:solidFill>
                  <a:schemeClr val="tx1"/>
                </a:solidFill>
                <a:latin typeface="+mj-ea"/>
                <a:ea typeface="+mj-ea"/>
              </a:rPr>
              <a:t>상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반기 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5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차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특허로 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R&amp;D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사업</a:t>
            </a:r>
            <a:endParaRPr lang="ko-KR" altLang="en-US" sz="2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ko-KR" b="1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세부사업</a:t>
            </a:r>
            <a:r>
              <a:rPr lang="en-US" altLang="ko-KR" b="1" dirty="0">
                <a:solidFill>
                  <a:schemeClr val="tx1"/>
                </a:solidFill>
                <a:latin typeface="+mj-ea"/>
                <a:ea typeface="+mj-ea"/>
              </a:rPr>
              <a:t>: 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지재권 연계 연구개발 전략지원</a:t>
            </a:r>
            <a:r>
              <a:rPr lang="en-US" altLang="ko-KR" b="1" dirty="0" smtClean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4257349" y="5696330"/>
            <a:ext cx="1595310" cy="476250"/>
            <a:chOff x="4147226" y="5790459"/>
            <a:chExt cx="1595310" cy="476250"/>
          </a:xfrm>
        </p:grpSpPr>
        <p:sp>
          <p:nvSpPr>
            <p:cNvPr id="34" name="TextBox 33"/>
            <p:cNvSpPr txBox="1"/>
            <p:nvPr/>
          </p:nvSpPr>
          <p:spPr>
            <a:xfrm>
              <a:off x="4147226" y="5838084"/>
              <a:ext cx="159531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b="1" dirty="0" smtClean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  <a:cs typeface="Arial"/>
                </a:rPr>
                <a:t>2025. </a:t>
              </a:r>
              <a:r>
                <a:rPr lang="en-US" altLang="ko-KR" b="1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  <a:cs typeface="Arial"/>
                </a:rPr>
                <a:t>00. 00.</a:t>
              </a:r>
              <a:endParaRPr lang="ko-KR" altLang="en-US" b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4271963" y="5790459"/>
              <a:ext cx="1362075" cy="476250"/>
              <a:chOff x="4271963" y="5784109"/>
              <a:chExt cx="1362075" cy="476250"/>
            </a:xfrm>
          </p:grpSpPr>
          <p:cxnSp>
            <p:nvCxnSpPr>
              <p:cNvPr id="36" name="직선 연결선 35"/>
              <p:cNvCxnSpPr/>
              <p:nvPr/>
            </p:nvCxnSpPr>
            <p:spPr>
              <a:xfrm>
                <a:off x="4271963" y="5784109"/>
                <a:ext cx="1362075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/>
              <p:nvPr/>
            </p:nvCxnSpPr>
            <p:spPr>
              <a:xfrm>
                <a:off x="4271963" y="6260359"/>
                <a:ext cx="1362075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17"/>
          <p:cNvSpPr txBox="1"/>
          <p:nvPr/>
        </p:nvSpPr>
        <p:spPr>
          <a:xfrm>
            <a:off x="2106579" y="4291772"/>
            <a:ext cx="3623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ko-KR" altLang="en-US" sz="1600" b="1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신청기업</a:t>
            </a:r>
            <a:r>
              <a:rPr lang="en-US" altLang="ko-KR" sz="1600" b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600" b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발표자</a:t>
            </a:r>
            <a:r>
              <a:rPr lang="en-US" altLang="ko-KR" sz="1600" b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:</a:t>
            </a:r>
            <a:endParaRPr lang="en-US" altLang="ko-KR" sz="1600" b="1" dirty="0">
              <a:ln w="9525"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3389101" y="287637"/>
            <a:ext cx="6249165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※ 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본 양식은 </a:t>
            </a:r>
            <a:r>
              <a:rPr lang="ko-KR" altLang="en-US" b="1" i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기업</a:t>
            </a:r>
            <a:r>
              <a:rPr lang="ko-KR" altLang="en-US" b="1" i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발표자료 양식입니다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.</a:t>
            </a:r>
          </a:p>
          <a:p>
            <a:pPr lvl="0">
              <a:defRPr/>
            </a:pP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발표자료 분량은 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10~20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페이지 이내로 </a:t>
            </a:r>
            <a:r>
              <a:rPr lang="ko-KR" altLang="en-US" b="1" i="1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작성바랍니다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.</a:t>
            </a:r>
          </a:p>
          <a:p>
            <a:pPr lvl="0">
              <a:defRPr/>
            </a:pP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 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약 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10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분 발표 분량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핵심적인 내용 위주로 작성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97024" y="1019960"/>
            <a:ext cx="1511952" cy="7497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4400" b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3487"/>
                </a:solidFill>
                <a:latin typeface="+mj-ea"/>
                <a:ea typeface="+mj-ea"/>
                <a:cs typeface="Arial"/>
              </a:rPr>
              <a:t>목 차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990709" y="2014794"/>
            <a:ext cx="4863605" cy="3055038"/>
            <a:chOff x="2990709" y="2014794"/>
            <a:chExt cx="4863605" cy="3055038"/>
          </a:xfrm>
        </p:grpSpPr>
        <p:grpSp>
          <p:nvGrpSpPr>
            <p:cNvPr id="45" name="그룹 44"/>
            <p:cNvGrpSpPr/>
            <p:nvPr/>
          </p:nvGrpSpPr>
          <p:grpSpPr>
            <a:xfrm>
              <a:off x="2990709" y="2014794"/>
              <a:ext cx="2920505" cy="574242"/>
              <a:chOff x="1241154" y="3077986"/>
              <a:chExt cx="2920505" cy="574242"/>
            </a:xfrm>
          </p:grpSpPr>
          <p:grpSp>
            <p:nvGrpSpPr>
              <p:cNvPr id="66" name="그룹 65"/>
              <p:cNvGrpSpPr/>
              <p:nvPr/>
            </p:nvGrpSpPr>
            <p:grpSpPr>
              <a:xfrm>
                <a:off x="1241154" y="3077986"/>
                <a:ext cx="588517" cy="574242"/>
                <a:chOff x="1241154" y="3077986"/>
                <a:chExt cx="588517" cy="574242"/>
              </a:xfrm>
            </p:grpSpPr>
            <p:sp>
              <p:nvSpPr>
                <p:cNvPr id="68" name="사각형: 둥근 모서리 67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9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1263543" y="3077986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9E0"/>
                      </a:solidFill>
                      <a:latin typeface="+mj-ea"/>
                      <a:ea typeface="+mj-ea"/>
                      <a:cs typeface="Arial"/>
                    </a:rPr>
                    <a:t>Ⅰ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E0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67" name="TextBox 17"/>
              <p:cNvSpPr txBox="1"/>
              <p:nvPr/>
            </p:nvSpPr>
            <p:spPr>
              <a:xfrm>
                <a:off x="2030444" y="3170122"/>
                <a:ext cx="2131215" cy="456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기업 일반 현황</a:t>
                </a:r>
              </a:p>
            </p:txBody>
          </p:sp>
        </p:grpSp>
        <p:grpSp>
          <p:nvGrpSpPr>
            <p:cNvPr id="46" name="그룹 45"/>
            <p:cNvGrpSpPr/>
            <p:nvPr/>
          </p:nvGrpSpPr>
          <p:grpSpPr>
            <a:xfrm>
              <a:off x="2990709" y="2841726"/>
              <a:ext cx="2920505" cy="574242"/>
              <a:chOff x="1241154" y="3077986"/>
              <a:chExt cx="2920505" cy="574242"/>
            </a:xfrm>
          </p:grpSpPr>
          <p:grpSp>
            <p:nvGrpSpPr>
              <p:cNvPr id="62" name="그룹 61"/>
              <p:cNvGrpSpPr/>
              <p:nvPr/>
            </p:nvGrpSpPr>
            <p:grpSpPr>
              <a:xfrm>
                <a:off x="1241154" y="3077986"/>
                <a:ext cx="588517" cy="574242"/>
                <a:chOff x="1241154" y="3077986"/>
                <a:chExt cx="588517" cy="574242"/>
              </a:xfrm>
            </p:grpSpPr>
            <p:sp>
              <p:nvSpPr>
                <p:cNvPr id="64" name="사각형: 둥근 모서리 63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34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263543" y="3077986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3487"/>
                      </a:solidFill>
                      <a:latin typeface="+mj-ea"/>
                      <a:ea typeface="+mj-ea"/>
                      <a:cs typeface="Arial"/>
                    </a:rPr>
                    <a:t>Ⅱ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3487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63" name="TextBox 17"/>
              <p:cNvSpPr txBox="1"/>
              <p:nvPr/>
            </p:nvSpPr>
            <p:spPr>
              <a:xfrm>
                <a:off x="2030444" y="3171865"/>
                <a:ext cx="2131215" cy="45499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대상 기술 개요</a:t>
                </a:r>
                <a:endParaRPr lang="ko-KR" altLang="en-US" sz="2400" b="1" spc="-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7" name="그룹 46"/>
            <p:cNvGrpSpPr/>
            <p:nvPr/>
          </p:nvGrpSpPr>
          <p:grpSpPr>
            <a:xfrm>
              <a:off x="2990709" y="3669030"/>
              <a:ext cx="4863605" cy="573870"/>
              <a:chOff x="1241154" y="3078358"/>
              <a:chExt cx="4863605" cy="573870"/>
            </a:xfrm>
          </p:grpSpPr>
          <p:grpSp>
            <p:nvGrpSpPr>
              <p:cNvPr id="58" name="그룹 57"/>
              <p:cNvGrpSpPr/>
              <p:nvPr/>
            </p:nvGrpSpPr>
            <p:grpSpPr>
              <a:xfrm>
                <a:off x="1241154" y="3078358"/>
                <a:ext cx="588517" cy="573870"/>
                <a:chOff x="1241154" y="3078358"/>
                <a:chExt cx="588517" cy="573870"/>
              </a:xfrm>
            </p:grpSpPr>
            <p:sp>
              <p:nvSpPr>
                <p:cNvPr id="60" name="사각형: 둥근 모서리 59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9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1263543" y="3078358"/>
                  <a:ext cx="543739" cy="522848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9E0"/>
                      </a:solidFill>
                      <a:latin typeface="+mj-ea"/>
                      <a:ea typeface="+mj-ea"/>
                      <a:cs typeface="Arial"/>
                    </a:rPr>
                    <a:t>Ⅲ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E0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59" name="TextBox 17"/>
              <p:cNvSpPr txBox="1"/>
              <p:nvPr/>
            </p:nvSpPr>
            <p:spPr>
              <a:xfrm>
                <a:off x="2030444" y="3165198"/>
                <a:ext cx="4074315" cy="461665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사업참여 필요성 및 기업 니즈</a:t>
                </a: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2990709" y="4497705"/>
              <a:ext cx="2920505" cy="572127"/>
              <a:chOff x="1241154" y="3080101"/>
              <a:chExt cx="2920505" cy="572127"/>
            </a:xfrm>
          </p:grpSpPr>
          <p:grpSp>
            <p:nvGrpSpPr>
              <p:cNvPr id="54" name="그룹 53"/>
              <p:cNvGrpSpPr/>
              <p:nvPr/>
            </p:nvGrpSpPr>
            <p:grpSpPr>
              <a:xfrm>
                <a:off x="1241154" y="3080101"/>
                <a:ext cx="588517" cy="572127"/>
                <a:chOff x="1241154" y="3080101"/>
                <a:chExt cx="588517" cy="572127"/>
              </a:xfrm>
            </p:grpSpPr>
            <p:sp>
              <p:nvSpPr>
                <p:cNvPr id="56" name="사각형: 둥근 모서리 55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34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1263543" y="3080101"/>
                  <a:ext cx="543739" cy="52110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3487"/>
                      </a:solidFill>
                      <a:latin typeface="+mj-ea"/>
                      <a:ea typeface="+mj-ea"/>
                      <a:cs typeface="Arial"/>
                    </a:rPr>
                    <a:t>Ⅳ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3487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55" name="TextBox 17"/>
              <p:cNvSpPr txBox="1"/>
              <p:nvPr/>
            </p:nvSpPr>
            <p:spPr>
              <a:xfrm>
                <a:off x="2030444" y="3156301"/>
                <a:ext cx="2131215" cy="453784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사업 추진 전략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197024" y="1019960"/>
            <a:ext cx="1511952" cy="7497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4400" b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3487"/>
                </a:solidFill>
                <a:latin typeface="+mj-ea"/>
                <a:ea typeface="+mj-ea"/>
                <a:cs typeface="Arial"/>
              </a:rPr>
              <a:t>목 차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2990709" y="2014794"/>
            <a:ext cx="4863605" cy="3055038"/>
            <a:chOff x="2990709" y="2014794"/>
            <a:chExt cx="4863605" cy="3055038"/>
          </a:xfrm>
        </p:grpSpPr>
        <p:grpSp>
          <p:nvGrpSpPr>
            <p:cNvPr id="26" name="그룹 25"/>
            <p:cNvGrpSpPr/>
            <p:nvPr/>
          </p:nvGrpSpPr>
          <p:grpSpPr>
            <a:xfrm>
              <a:off x="2990709" y="2014794"/>
              <a:ext cx="2920505" cy="574242"/>
              <a:chOff x="1241154" y="3077986"/>
              <a:chExt cx="2920505" cy="574242"/>
            </a:xfrm>
          </p:grpSpPr>
          <p:grpSp>
            <p:nvGrpSpPr>
              <p:cNvPr id="42" name="그룹 41"/>
              <p:cNvGrpSpPr/>
              <p:nvPr/>
            </p:nvGrpSpPr>
            <p:grpSpPr>
              <a:xfrm>
                <a:off x="1241154" y="3077986"/>
                <a:ext cx="588517" cy="574242"/>
                <a:chOff x="1241154" y="3077986"/>
                <a:chExt cx="588517" cy="574242"/>
              </a:xfrm>
            </p:grpSpPr>
            <p:sp>
              <p:nvSpPr>
                <p:cNvPr id="44" name="사각형: 둥근 모서리 67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9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1263543" y="3077986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9E0"/>
                      </a:solidFill>
                      <a:latin typeface="+mj-ea"/>
                      <a:ea typeface="+mj-ea"/>
                      <a:cs typeface="Arial"/>
                    </a:rPr>
                    <a:t>Ⅰ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E0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43" name="TextBox 17"/>
              <p:cNvSpPr txBox="1"/>
              <p:nvPr/>
            </p:nvSpPr>
            <p:spPr>
              <a:xfrm>
                <a:off x="2030444" y="3170122"/>
                <a:ext cx="2131215" cy="456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기업 일반 현황</a:t>
                </a: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2990709" y="2841726"/>
              <a:ext cx="2920505" cy="574242"/>
              <a:chOff x="1241154" y="3077986"/>
              <a:chExt cx="2920505" cy="574242"/>
            </a:xfrm>
          </p:grpSpPr>
          <p:grpSp>
            <p:nvGrpSpPr>
              <p:cNvPr id="38" name="그룹 37"/>
              <p:cNvGrpSpPr/>
              <p:nvPr/>
            </p:nvGrpSpPr>
            <p:grpSpPr>
              <a:xfrm>
                <a:off x="1241154" y="3077986"/>
                <a:ext cx="588517" cy="574242"/>
                <a:chOff x="1241154" y="3077986"/>
                <a:chExt cx="588517" cy="574242"/>
              </a:xfrm>
            </p:grpSpPr>
            <p:sp>
              <p:nvSpPr>
                <p:cNvPr id="40" name="사각형: 둥근 모서리 63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34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1263543" y="3077986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3487"/>
                      </a:solidFill>
                      <a:latin typeface="+mj-ea"/>
                      <a:ea typeface="+mj-ea"/>
                      <a:cs typeface="Arial"/>
                    </a:rPr>
                    <a:t>Ⅱ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3487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39" name="TextBox 17"/>
              <p:cNvSpPr txBox="1"/>
              <p:nvPr/>
            </p:nvSpPr>
            <p:spPr>
              <a:xfrm>
                <a:off x="2030444" y="3171865"/>
                <a:ext cx="2131215" cy="45499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대상 기술 개요</a:t>
                </a:r>
                <a:endParaRPr lang="ko-KR" altLang="en-US" sz="2400" b="1" spc="-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2990709" y="3669030"/>
              <a:ext cx="4863605" cy="573870"/>
              <a:chOff x="1241154" y="3078358"/>
              <a:chExt cx="4863605" cy="573870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1241154" y="3078358"/>
                <a:ext cx="588517" cy="573870"/>
                <a:chOff x="1241154" y="3078358"/>
                <a:chExt cx="588517" cy="573870"/>
              </a:xfrm>
            </p:grpSpPr>
            <p:sp>
              <p:nvSpPr>
                <p:cNvPr id="36" name="사각형: 둥근 모서리 59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9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263543" y="3078358"/>
                  <a:ext cx="543739" cy="522848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9E0"/>
                      </a:solidFill>
                      <a:latin typeface="+mj-ea"/>
                      <a:ea typeface="+mj-ea"/>
                      <a:cs typeface="Arial"/>
                    </a:rPr>
                    <a:t>Ⅲ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E0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35" name="TextBox 17"/>
              <p:cNvSpPr txBox="1"/>
              <p:nvPr/>
            </p:nvSpPr>
            <p:spPr>
              <a:xfrm>
                <a:off x="2030444" y="3165198"/>
                <a:ext cx="4074315" cy="461665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사업참여 필요성 및 기업 니즈</a:t>
                </a: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2990709" y="4497705"/>
              <a:ext cx="2920505" cy="572127"/>
              <a:chOff x="1241154" y="3080101"/>
              <a:chExt cx="2920505" cy="572127"/>
            </a:xfrm>
          </p:grpSpPr>
          <p:grpSp>
            <p:nvGrpSpPr>
              <p:cNvPr id="30" name="그룹 29"/>
              <p:cNvGrpSpPr/>
              <p:nvPr/>
            </p:nvGrpSpPr>
            <p:grpSpPr>
              <a:xfrm>
                <a:off x="1241154" y="3080101"/>
                <a:ext cx="588517" cy="572127"/>
                <a:chOff x="1241154" y="3080101"/>
                <a:chExt cx="588517" cy="572127"/>
              </a:xfrm>
            </p:grpSpPr>
            <p:sp>
              <p:nvSpPr>
                <p:cNvPr id="32" name="사각형: 둥근 모서리 55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34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263543" y="3080101"/>
                  <a:ext cx="543739" cy="52110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3487"/>
                      </a:solidFill>
                      <a:latin typeface="+mj-ea"/>
                      <a:ea typeface="+mj-ea"/>
                      <a:cs typeface="Arial"/>
                    </a:rPr>
                    <a:t>Ⅳ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3487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31" name="TextBox 17"/>
              <p:cNvSpPr txBox="1"/>
              <p:nvPr/>
            </p:nvSpPr>
            <p:spPr>
              <a:xfrm>
                <a:off x="2030444" y="3156301"/>
                <a:ext cx="2131215" cy="453784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사업 추진 전략</a:t>
                </a:r>
              </a:p>
            </p:txBody>
          </p:sp>
        </p:grpSp>
      </p:grpSp>
      <p:sp>
        <p:nvSpPr>
          <p:cNvPr id="50" name="TextBox 17">
            <a:extLst>
              <a:ext uri="{FF2B5EF4-FFF2-40B4-BE49-F238E27FC236}">
                <a16:creationId xmlns:a16="http://schemas.microsoft.com/office/drawing/2014/main" id="{5A41B5D9-8484-4356-873E-1FA579548963}"/>
              </a:ext>
            </a:extLst>
          </p:cNvPr>
          <p:cNvSpPr txBox="1"/>
          <p:nvPr/>
        </p:nvSpPr>
        <p:spPr>
          <a:xfrm>
            <a:off x="3771610" y="5350859"/>
            <a:ext cx="567655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기술분야 </a:t>
            </a:r>
            <a:r>
              <a:rPr lang="ko-KR" altLang="en-US" sz="2000" b="1" spc="-1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우대가점</a:t>
            </a:r>
            <a:r>
              <a:rPr lang="ko-KR" altLang="en-US" sz="2000" b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항목 </a:t>
            </a:r>
            <a:r>
              <a:rPr lang="en-US" altLang="ko-KR" sz="2000" b="1" i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ko-KR" altLang="en-US" sz="2000" b="1" i="1" spc="-1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우대가점</a:t>
            </a:r>
            <a:r>
              <a:rPr lang="ko-KR" altLang="en-US" sz="2000" b="1" i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 있는 경우 작성</a:t>
            </a:r>
            <a:r>
              <a:rPr lang="en-US" altLang="ko-KR" sz="2000" b="1" i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ko-KR" altLang="en-US" sz="2000" b="1" i="1" spc="-1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" name="사각형: 둥근 모서리 1">
            <a:extLst>
              <a:ext uri="{FF2B5EF4-FFF2-40B4-BE49-F238E27FC236}">
                <a16:creationId xmlns:a16="http://schemas.microsoft.com/office/drawing/2014/main" id="{FE525913-7A6B-4B1C-BB06-03CCFDE5A437}"/>
              </a:ext>
            </a:extLst>
          </p:cNvPr>
          <p:cNvSpPr/>
          <p:nvPr/>
        </p:nvSpPr>
        <p:spPr>
          <a:xfrm>
            <a:off x="3013099" y="5440907"/>
            <a:ext cx="668778" cy="284830"/>
          </a:xfrm>
          <a:prstGeom prst="roundRect">
            <a:avLst>
              <a:gd name="adj" fmla="val 10600"/>
            </a:avLst>
          </a:prstGeom>
          <a:solidFill>
            <a:srgbClr val="009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/>
              <a:t>별지</a:t>
            </a:r>
            <a:endParaRPr lang="ko-KR" altLang="en-U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>
            <a:extLst>
              <a:ext uri="{FF2B5EF4-FFF2-40B4-BE49-F238E27FC236}">
                <a16:creationId xmlns:a16="http://schemas.microsoft.com/office/drawing/2014/main" id="{7FEC688B-B0EE-4E6D-8781-C5ADE985240D}"/>
              </a:ext>
            </a:extLst>
          </p:cNvPr>
          <p:cNvSpPr txBox="1"/>
          <p:nvPr/>
        </p:nvSpPr>
        <p:spPr>
          <a:xfrm>
            <a:off x="1281950" y="217705"/>
            <a:ext cx="22493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기업 일반 현황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5D803F7-3421-43A3-A3D3-AC19A5A2F528}"/>
              </a:ext>
            </a:extLst>
          </p:cNvPr>
          <p:cNvSpPr txBox="1"/>
          <p:nvPr/>
        </p:nvSpPr>
        <p:spPr>
          <a:xfrm>
            <a:off x="564877" y="180577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E0"/>
                </a:solidFill>
                <a:latin typeface="+mj-ea"/>
                <a:ea typeface="+mj-ea"/>
                <a:cs typeface="Arial" panose="020B0604020202020204" pitchFamily="34" charset="0"/>
              </a:rPr>
              <a:t>Ⅰ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37716" y="937241"/>
            <a:ext cx="549701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☞ 기업 및 참여인력 현황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참여인력 전문성 등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893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>
            <a:extLst>
              <a:ext uri="{FF2B5EF4-FFF2-40B4-BE49-F238E27FC236}">
                <a16:creationId xmlns:a16="http://schemas.microsoft.com/office/drawing/2014/main" id="{7FEC688B-B0EE-4E6D-8781-C5ADE985240D}"/>
              </a:ext>
            </a:extLst>
          </p:cNvPr>
          <p:cNvSpPr txBox="1"/>
          <p:nvPr/>
        </p:nvSpPr>
        <p:spPr>
          <a:xfrm>
            <a:off x="1281950" y="217705"/>
            <a:ext cx="22493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대상 기술 개요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5D803F7-3421-43A3-A3D3-AC19A5A2F528}"/>
              </a:ext>
            </a:extLst>
          </p:cNvPr>
          <p:cNvSpPr txBox="1"/>
          <p:nvPr/>
        </p:nvSpPr>
        <p:spPr>
          <a:xfrm>
            <a:off x="564877" y="180577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3487"/>
                </a:solidFill>
                <a:latin typeface="+mj-ea"/>
                <a:ea typeface="+mj-ea"/>
                <a:cs typeface="Arial" panose="020B0604020202020204" pitchFamily="34" charset="0"/>
              </a:rPr>
              <a:t>Ⅱ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37716" y="783353"/>
            <a:ext cx="8037585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☞ 기술개요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보유기술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시장성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차별성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산업 </a:t>
            </a:r>
            <a:r>
              <a:rPr lang="ko-KR" altLang="en-US" sz="2000" b="1" i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적용성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</a:t>
            </a:r>
            <a:endParaRPr lang="en-US" altLang="ko-KR" sz="2000" b="1" i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  <a:p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(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평가지표 중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기존 기술과의 차별성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’, ‘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산업적용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가능성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 참고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)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>
            <a:extLst>
              <a:ext uri="{FF2B5EF4-FFF2-40B4-BE49-F238E27FC236}">
                <a16:creationId xmlns:a16="http://schemas.microsoft.com/office/drawing/2014/main" id="{7FEC688B-B0EE-4E6D-8781-C5ADE985240D}"/>
              </a:ext>
            </a:extLst>
          </p:cNvPr>
          <p:cNvSpPr txBox="1"/>
          <p:nvPr/>
        </p:nvSpPr>
        <p:spPr>
          <a:xfrm>
            <a:off x="1281950" y="217705"/>
            <a:ext cx="431400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사업참여 필요성 </a:t>
            </a:r>
            <a:r>
              <a: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및 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기업 </a:t>
            </a:r>
            <a:r>
              <a:rPr lang="ko-KR" altLang="en-US" sz="24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니즈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5D803F7-3421-43A3-A3D3-AC19A5A2F528}"/>
              </a:ext>
            </a:extLst>
          </p:cNvPr>
          <p:cNvSpPr txBox="1"/>
          <p:nvPr/>
        </p:nvSpPr>
        <p:spPr>
          <a:xfrm>
            <a:off x="564877" y="180577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E0"/>
                </a:solidFill>
                <a:latin typeface="+mj-ea"/>
                <a:cs typeface="Arial" panose="020B0604020202020204" pitchFamily="34" charset="0"/>
              </a:rPr>
              <a:t>Ⅲ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+mj-ea"/>
              <a:cs typeface="Arial" panose="020B0604020202020204" pitchFamily="34" charset="0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37716" y="783353"/>
            <a:ext cx="7854843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☞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특허로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R&amp;D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지원 필요성 및 과업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(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기술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)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범위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명확히 기술할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것</a:t>
            </a:r>
            <a:endParaRPr lang="en-US" altLang="ko-KR" sz="2000" b="1" i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  <a:p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 (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평가지표 중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지원 목적과의 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부합성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’, 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사업지원 시급성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 참고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)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982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>
            <a:extLst>
              <a:ext uri="{FF2B5EF4-FFF2-40B4-BE49-F238E27FC236}">
                <a16:creationId xmlns:a16="http://schemas.microsoft.com/office/drawing/2014/main" id="{7FEC688B-B0EE-4E6D-8781-C5ADE985240D}"/>
              </a:ext>
            </a:extLst>
          </p:cNvPr>
          <p:cNvSpPr txBox="1"/>
          <p:nvPr/>
        </p:nvSpPr>
        <p:spPr>
          <a:xfrm>
            <a:off x="1281950" y="217705"/>
            <a:ext cx="22493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사업 추진 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전략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5D803F7-3421-43A3-A3D3-AC19A5A2F528}"/>
              </a:ext>
            </a:extLst>
          </p:cNvPr>
          <p:cNvSpPr txBox="1"/>
          <p:nvPr/>
        </p:nvSpPr>
        <p:spPr>
          <a:xfrm>
            <a:off x="564877" y="180577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3487"/>
                </a:solidFill>
                <a:latin typeface="+mj-ea"/>
                <a:cs typeface="Arial" panose="020B0604020202020204" pitchFamily="34" charset="0"/>
              </a:rPr>
              <a:t>Ⅳ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488082" y="783353"/>
            <a:ext cx="9355061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☞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과제 목표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및 기술 이해도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추진 전략 및 사업추진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일정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</a:t>
            </a:r>
            <a:endParaRPr lang="en-US" altLang="ko-KR" sz="2000" b="1" i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  <a:p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(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평가지표 중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추진전략 적절성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’,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지재권 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창출능력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’, 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경제적 파급효과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참고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9228C1-FAB7-431E-A77A-84816B3E4CE1}"/>
              </a:ext>
            </a:extLst>
          </p:cNvPr>
          <p:cNvSpPr/>
          <p:nvPr/>
        </p:nvSpPr>
        <p:spPr>
          <a:xfrm>
            <a:off x="452318" y="298316"/>
            <a:ext cx="1003617" cy="284830"/>
          </a:xfrm>
          <a:prstGeom prst="roundRect">
            <a:avLst>
              <a:gd name="adj" fmla="val 10600"/>
            </a:avLst>
          </a:prstGeom>
          <a:solidFill>
            <a:srgbClr val="009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/>
              <a:t>별  지</a:t>
            </a:r>
            <a:endParaRPr lang="ko-KR" altLang="en-US" sz="1600" b="1" dirty="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7931514E-D9F5-4363-9C72-F8578AD33796}"/>
              </a:ext>
            </a:extLst>
          </p:cNvPr>
          <p:cNvSpPr txBox="1"/>
          <p:nvPr/>
        </p:nvSpPr>
        <p:spPr>
          <a:xfrm>
            <a:off x="1554678" y="193422"/>
            <a:ext cx="660629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우대가점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 항목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①</a:t>
            </a:r>
            <a:r>
              <a:rPr lang="en-US" altLang="ko-KR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_</a:t>
            </a:r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국가전략기술 관련 분야</a:t>
            </a:r>
            <a:r>
              <a:rPr lang="en-US" altLang="ko-KR" sz="20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20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해당시</a:t>
            </a:r>
            <a:r>
              <a:rPr lang="ko-KR" altLang="en-US" sz="20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 작성</a:t>
            </a:r>
            <a:r>
              <a:rPr lang="en-US" altLang="ko-KR" sz="20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452318" y="862791"/>
          <a:ext cx="9000000" cy="859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4810978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4586184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631436901"/>
                    </a:ext>
                  </a:extLst>
                </a:gridCol>
              </a:tblGrid>
              <a:tr h="286512">
                <a:tc rowSpan="3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12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대</a:t>
                      </a:r>
                      <a:endParaRPr lang="en-US" altLang="ko-KR" sz="1400" b="1" dirty="0" smtClean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국가전략기술</a:t>
                      </a:r>
                      <a:endParaRPr lang="en-US" altLang="ko-KR" sz="1400" b="1" dirty="0" smtClean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분야</a:t>
                      </a:r>
                      <a:endParaRPr lang="en-US" altLang="ko-KR" sz="16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반도체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디스플레이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이차전지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첨단 모빌리티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차세대 원자력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5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첨단바이오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우주항공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해양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수소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사이버보안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608031"/>
                  </a:ext>
                </a:extLst>
              </a:tr>
              <a:tr h="28651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인공지능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차세대 통신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첨단로봇</a:t>
                      </a: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제조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양자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846922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452318" y="1777426"/>
          <a:ext cx="9000000" cy="48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96000">
                <a:tc>
                  <a:txBody>
                    <a:bodyPr/>
                    <a:lstStyle/>
                    <a:p>
                      <a:pPr latinLnBrk="1"/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○ 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460557" y="1785676"/>
            <a:ext cx="2028518" cy="288032"/>
          </a:xfrm>
          <a:prstGeom prst="rect">
            <a:avLst/>
          </a:prstGeom>
          <a:solidFill>
            <a:srgbClr val="467AE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우대 기술 내용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위쪽 화살표 설명선 10"/>
          <p:cNvSpPr/>
          <p:nvPr/>
        </p:nvSpPr>
        <p:spPr bwMode="auto">
          <a:xfrm>
            <a:off x="6052380" y="1642232"/>
            <a:ext cx="2918920" cy="862952"/>
          </a:xfrm>
          <a:prstGeom prst="upArrowCallout">
            <a:avLst>
              <a:gd name="adj1" fmla="val 13512"/>
              <a:gd name="adj2" fmla="val 17875"/>
              <a:gd name="adj3" fmla="val 26382"/>
              <a:gd name="adj4" fmla="val 65441"/>
            </a:avLst>
          </a:prstGeom>
          <a:solidFill>
            <a:schemeClr val="bg1">
              <a:lumMod val="95000"/>
            </a:schemeClr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05740" algn="just" fontAlgn="base">
              <a:lnSpc>
                <a:spcPct val="150000"/>
              </a:lnSpc>
            </a:pPr>
            <a:r>
              <a:rPr lang="ko-KR" altLang="en-US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해당 기술 분야</a:t>
            </a:r>
            <a:r>
              <a:rPr lang="en-US" altLang="ko-KR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kern="1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체크박스에 </a:t>
            </a:r>
            <a:r>
              <a:rPr lang="ko-KR" altLang="en-US" sz="1200" kern="10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ko-KR" altLang="en-US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</a:t>
            </a:r>
            <a:endParaRPr lang="ko-KR" altLang="en-US" sz="1200" kern="1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7" y="2740065"/>
            <a:ext cx="5156516" cy="159274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 </a:t>
            </a:r>
            <a:r>
              <a:rPr lang="ko-KR" altLang="en-US" sz="1200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장표는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우대가점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중 </a:t>
            </a:r>
            <a:r>
              <a:rPr lang="en-US" altLang="ko-KR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  <a:r>
              <a:rPr lang="ko-KR" altLang="en-US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 국가전략기술 분야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선택시에만</a:t>
            </a:r>
            <a:r>
              <a:rPr lang="ko-KR" altLang="en-US" sz="1200" u="sng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작성하며</a:t>
            </a:r>
            <a:endParaRPr lang="en-US" altLang="ko-KR" sz="1200" u="sng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- 1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 이내로 작성하되 양식을 수정하지 말 것</a:t>
            </a:r>
            <a:endParaRPr lang="en-US" altLang="ko-KR" sz="1200" b="1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5725" indent="-85725"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우대기술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항목에 부합하는 사유</a:t>
            </a: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 내용 등을 작성하고 </a:t>
            </a:r>
            <a:r>
              <a:rPr lang="ko-KR" altLang="en-US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증빙이 </a:t>
            </a:r>
            <a:r>
              <a:rPr lang="ko-KR" altLang="en-US" sz="1200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가능할시</a:t>
            </a:r>
            <a:r>
              <a:rPr lang="en-US" altLang="ko-KR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증빙 첨부</a:t>
            </a:r>
            <a:endParaRPr lang="en-US" altLang="ko-KR" sz="12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선정평가위원회에서 가점 여부 판단</a:t>
            </a:r>
            <a:endParaRPr lang="en-US" altLang="ko-KR" sz="12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37716" y="5149174"/>
            <a:ext cx="733566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☞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신청서 작성 시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4.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우대사항에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해당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’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및 기술분야 선택 필수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!</a:t>
            </a:r>
          </a:p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☞ 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발표자료와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함께 업로드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!!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0714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9228C1-FAB7-431E-A77A-84816B3E4CE1}"/>
              </a:ext>
            </a:extLst>
          </p:cNvPr>
          <p:cNvSpPr/>
          <p:nvPr/>
        </p:nvSpPr>
        <p:spPr>
          <a:xfrm>
            <a:off x="452318" y="298316"/>
            <a:ext cx="1003617" cy="284830"/>
          </a:xfrm>
          <a:prstGeom prst="roundRect">
            <a:avLst>
              <a:gd name="adj" fmla="val 10600"/>
            </a:avLst>
          </a:prstGeom>
          <a:solidFill>
            <a:srgbClr val="009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/>
              <a:t>별  지</a:t>
            </a:r>
            <a:endParaRPr lang="ko-KR" altLang="en-US" sz="1600" b="1" dirty="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7931514E-D9F5-4363-9C72-F8578AD33796}"/>
              </a:ext>
            </a:extLst>
          </p:cNvPr>
          <p:cNvSpPr txBox="1"/>
          <p:nvPr/>
        </p:nvSpPr>
        <p:spPr>
          <a:xfrm>
            <a:off x="1554678" y="193422"/>
            <a:ext cx="614463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우대가점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 항목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②</a:t>
            </a:r>
            <a:r>
              <a:rPr lang="en-US" altLang="ko-KR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_</a:t>
            </a:r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탄소중립 관련 분야</a:t>
            </a:r>
            <a:r>
              <a:rPr lang="en-US" altLang="ko-KR" sz="2000" b="1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2000" b="1" dirty="0" err="1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해당시</a:t>
            </a:r>
            <a:r>
              <a:rPr lang="ko-KR" altLang="en-US" sz="20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작성</a:t>
            </a:r>
            <a:r>
              <a:rPr lang="en-US" altLang="ko-KR" sz="20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38069"/>
              </p:ext>
            </p:extLst>
          </p:nvPr>
        </p:nvGraphicFramePr>
        <p:xfrm>
          <a:off x="452318" y="862791"/>
          <a:ext cx="90000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4810978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4586184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631436901"/>
                    </a:ext>
                  </a:extLst>
                </a:gridCol>
              </a:tblGrid>
              <a:tr h="274320">
                <a:tc rowSpan="5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탄소중립</a:t>
                      </a:r>
                      <a:endParaRPr lang="en-US" altLang="ko-KR" sz="1400" b="1" dirty="0" smtClean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(17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개 분야</a:t>
                      </a:r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en-US" altLang="ko-KR" sz="16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태양광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에너지 통합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시멘트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풍력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건축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산업 일반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수소</a:t>
                      </a:r>
                      <a:endParaRPr lang="ko-KR" altLang="en-US" sz="1200" u="none" strike="sngStrike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CCUS</a:t>
                      </a: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4477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친환경차</a:t>
                      </a: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무탄소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전력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선박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환경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821063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전력저장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철강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원자력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전력망</a:t>
                      </a: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51578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석유화학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395222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452318" y="2286394"/>
          <a:ext cx="9000000" cy="43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2000">
                <a:tc>
                  <a:txBody>
                    <a:bodyPr/>
                    <a:lstStyle/>
                    <a:p>
                      <a:pPr latinLnBrk="1"/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○ 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460557" y="2294644"/>
            <a:ext cx="2028518" cy="288032"/>
          </a:xfrm>
          <a:prstGeom prst="rect">
            <a:avLst/>
          </a:prstGeom>
          <a:solidFill>
            <a:srgbClr val="467AE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우대 기술 내용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위쪽 화살표 설명선 10"/>
          <p:cNvSpPr/>
          <p:nvPr/>
        </p:nvSpPr>
        <p:spPr bwMode="auto">
          <a:xfrm>
            <a:off x="6052380" y="2148212"/>
            <a:ext cx="2918920" cy="862952"/>
          </a:xfrm>
          <a:prstGeom prst="upArrowCallout">
            <a:avLst>
              <a:gd name="adj1" fmla="val 13512"/>
              <a:gd name="adj2" fmla="val 17875"/>
              <a:gd name="adj3" fmla="val 26382"/>
              <a:gd name="adj4" fmla="val 65441"/>
            </a:avLst>
          </a:prstGeom>
          <a:solidFill>
            <a:schemeClr val="bg1">
              <a:lumMod val="95000"/>
            </a:schemeClr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05740" algn="just" fontAlgn="base">
              <a:lnSpc>
                <a:spcPct val="150000"/>
              </a:lnSpc>
            </a:pPr>
            <a:r>
              <a:rPr lang="ko-KR" altLang="en-US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해당 기술 분야</a:t>
            </a:r>
            <a:r>
              <a:rPr lang="en-US" altLang="ko-KR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kern="1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체크박스에 </a:t>
            </a:r>
            <a:r>
              <a:rPr lang="ko-KR" altLang="en-US" sz="1200" kern="10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ko-KR" altLang="en-US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</a:t>
            </a:r>
            <a:endParaRPr lang="ko-KR" altLang="en-US" sz="1200" kern="1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7" y="3253974"/>
            <a:ext cx="5156516" cy="159274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 </a:t>
            </a:r>
            <a:r>
              <a:rPr lang="ko-KR" altLang="en-US" sz="1200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장표는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우대가점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중 </a:t>
            </a:r>
            <a:r>
              <a:rPr lang="ko-KR" altLang="en-US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탄소중립 분야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선택시에만</a:t>
            </a:r>
            <a:r>
              <a:rPr lang="ko-KR" altLang="en-US" sz="1200" u="sng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작성하며</a:t>
            </a:r>
            <a:endParaRPr lang="en-US" altLang="ko-KR" sz="1200" u="sng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- 1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 이내로 작성하되 양식을 수정하지 말 것</a:t>
            </a:r>
            <a:endParaRPr lang="en-US" altLang="ko-KR" sz="1200" b="1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5725" indent="-85725"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우대기술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항목에 부합하는 사유</a:t>
            </a: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 내용 등을 작성하고 </a:t>
            </a:r>
            <a:r>
              <a:rPr lang="ko-KR" altLang="en-US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증빙이 </a:t>
            </a:r>
            <a:r>
              <a:rPr lang="ko-KR" altLang="en-US" sz="1200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가능할시</a:t>
            </a:r>
            <a:r>
              <a:rPr lang="en-US" altLang="ko-KR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증빙 첨부</a:t>
            </a:r>
            <a:endParaRPr lang="en-US" altLang="ko-KR" sz="12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선정평가위원회에서 가점 여부 판단</a:t>
            </a:r>
            <a:endParaRPr lang="en-US" altLang="ko-KR" sz="12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83567" y="5460355"/>
            <a:ext cx="733566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☞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신청서 작성 시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4.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우대사항에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해당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’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및 기술분야 선택 필수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!</a:t>
            </a:r>
          </a:p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☞ 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발표자료와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함께 업로드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!!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2353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483</Words>
  <Application>Microsoft Office PowerPoint</Application>
  <PresentationFormat>A4 용지(210x297mm)</PresentationFormat>
  <Paragraphs>115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2" baseType="lpstr">
      <vt:lpstr>맑은 고딕</vt:lpstr>
      <vt:lpstr>나눔바른고딕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안수아</dc:creator>
  <cp:lastModifiedBy>Kista</cp:lastModifiedBy>
  <cp:revision>216</cp:revision>
  <cp:lastPrinted>2021-07-12T09:10:59Z</cp:lastPrinted>
  <dcterms:created xsi:type="dcterms:W3CDTF">2015-08-12T00:10:27Z</dcterms:created>
  <dcterms:modified xsi:type="dcterms:W3CDTF">2025-02-25T02:26:41Z</dcterms:modified>
  <cp:version>1000.0000.01</cp:version>
</cp:coreProperties>
</file>